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1" r:id="rId1"/>
    <p:sldMasterId id="2147483714" r:id="rId2"/>
  </p:sldMasterIdLst>
  <p:notesMasterIdLst>
    <p:notesMasterId r:id="rId10"/>
  </p:notesMasterIdLst>
  <p:sldIdLst>
    <p:sldId id="1157" r:id="rId3"/>
    <p:sldId id="1140" r:id="rId4"/>
    <p:sldId id="1222" r:id="rId5"/>
    <p:sldId id="1223" r:id="rId6"/>
    <p:sldId id="1190" r:id="rId7"/>
    <p:sldId id="1225" r:id="rId8"/>
    <p:sldId id="1224" r:id="rId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AE"/>
    <a:srgbClr val="00ABEB"/>
    <a:srgbClr val="9E9FA1"/>
    <a:srgbClr val="262626"/>
    <a:srgbClr val="00B0F0"/>
    <a:srgbClr val="E7E9EB"/>
    <a:srgbClr val="CBCFD4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12" autoAdjust="0"/>
    <p:restoredTop sz="96242" autoAdjust="0"/>
  </p:normalViewPr>
  <p:slideViewPr>
    <p:cSldViewPr snapToGrid="0">
      <p:cViewPr varScale="1">
        <p:scale>
          <a:sx n="68" d="100"/>
          <a:sy n="68" d="100"/>
        </p:scale>
        <p:origin x="108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8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3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customXml" Target="../customXml/item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ED62A2-D93E-475D-90F9-7C33F55E943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F7CF885-F001-4CF4-B339-C079A9DD5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91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97108-7D52-404B-A657-8188742D9B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4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97108-7D52-404B-A657-8188742D9B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98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97108-7D52-404B-A657-8188742D9B6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0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97108-7D52-404B-A657-8188742D9B6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5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600" y="0"/>
            <a:ext cx="12206599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92" y="0"/>
            <a:ext cx="9054967" cy="839885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4397" y="6356350"/>
            <a:ext cx="4114800" cy="365125"/>
          </a:xfrm>
        </p:spPr>
        <p:txBody>
          <a:bodyPr/>
          <a:lstStyle>
            <a:lvl1pPr algn="ctr">
              <a:defRPr sz="900" spc="6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924300" y="4144934"/>
            <a:ext cx="7650163" cy="1271587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2895600" y="3124200"/>
            <a:ext cx="8678863" cy="554038"/>
          </a:xfr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200708" y="2247915"/>
            <a:ext cx="982085" cy="37359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996684" y="819204"/>
            <a:ext cx="982085" cy="37359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D74881-5FD1-C44E-8DA5-418B9C134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7" r="19917" b="-1"/>
          <a:stretch/>
        </p:blipFill>
        <p:spPr>
          <a:xfrm>
            <a:off x="9917390" y="2"/>
            <a:ext cx="2283317" cy="39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1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4736" y="-345523"/>
            <a:ext cx="6392131" cy="641671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039293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6608" y="2561394"/>
            <a:ext cx="974719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80677" y="63057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7E706DE4-F90F-4FB1-8AAE-9DFD395E1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96684" y="819204"/>
            <a:ext cx="982085" cy="37359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91" t="11784"/>
          <a:stretch/>
        </p:blipFill>
        <p:spPr>
          <a:xfrm>
            <a:off x="-19050" y="-8878"/>
            <a:ext cx="12211049" cy="6048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031" y="6239398"/>
            <a:ext cx="1822492" cy="417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BC9EA-D29A-0546-8FBC-9E87BC0A8A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7" r="19917" b="-1"/>
          <a:stretch/>
        </p:blipFill>
        <p:spPr>
          <a:xfrm>
            <a:off x="9756690" y="-5265"/>
            <a:ext cx="2444188" cy="41813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65D7F6-D1EB-5648-B396-0BE69AF53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837"/>
          <a:stretch/>
        </p:blipFill>
        <p:spPr>
          <a:xfrm>
            <a:off x="-17755" y="4718608"/>
            <a:ext cx="2902998" cy="13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9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4736" y="-345523"/>
            <a:ext cx="6392131" cy="641671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039293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6608" y="2561394"/>
            <a:ext cx="974719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80677" y="6305788"/>
            <a:ext cx="2743200" cy="365125"/>
          </a:xfrm>
          <a:prstGeom prst="rect">
            <a:avLst/>
          </a:prstGeom>
        </p:spPr>
        <p:txBody>
          <a:bodyPr/>
          <a:lstStyle/>
          <a:p>
            <a:fld id="{7E706DE4-F90F-4FB1-8AAE-9DFD395E1E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96684" y="819204"/>
            <a:ext cx="982085" cy="37359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944" y="-816746"/>
            <a:ext cx="12295943" cy="68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322" y="410830"/>
            <a:ext cx="1113586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4400" baseline="0" dirty="0">
                <a:latin typeface="+mj-lt"/>
              </a:defRPr>
            </a:lvl1pPr>
          </a:lstStyle>
          <a:p>
            <a:pPr lvl="0"/>
            <a:r>
              <a:rPr lang="de-DE" dirty="0"/>
              <a:t>SIMPLE LAYOUT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08377" y="6169669"/>
            <a:ext cx="914427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E706DE4-F90F-4FB1-8AAE-9DFD395E1E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516319" y="1173233"/>
            <a:ext cx="11135860" cy="4320000"/>
          </a:xfrm>
          <a:noFill/>
        </p:spPr>
        <p:txBody>
          <a:bodyPr/>
          <a:lstStyle>
            <a:lvl1pPr marL="457200" indent="-457200">
              <a:buSzPct val="80000"/>
              <a:buFont typeface="Arial" panose="020B0604020202020204" pitchFamily="34" charset="0"/>
              <a:buChar char="►"/>
              <a:defRPr sz="280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>
              <a:defRPr sz="2800">
                <a:solidFill>
                  <a:schemeClr val="accent2"/>
                </a:solidFill>
                <a:latin typeface="Calibri Light" panose="020F0302020204030204" pitchFamily="34" charset="0"/>
              </a:defRPr>
            </a:lvl2pPr>
            <a:lvl3pPr>
              <a:defRPr sz="19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Bullet 1</a:t>
            </a:r>
          </a:p>
          <a:p>
            <a:pPr lvl="1"/>
            <a:r>
              <a:rPr lang="de-DE" dirty="0"/>
              <a:t>Sub-bullet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A1A45-B302-E34E-9948-D0AB169D5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900" spc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1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734787" y="6180161"/>
            <a:ext cx="914427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0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FF3AB9F8-4005-AB4A-A367-11E0FA96A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900" spc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7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5" y="6023512"/>
            <a:ext cx="2693545" cy="673299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16200000">
            <a:off x="11398317" y="6069020"/>
            <a:ext cx="849086" cy="73206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uppieren 3"/>
          <p:cNvGrpSpPr/>
          <p:nvPr/>
        </p:nvGrpSpPr>
        <p:grpSpPr>
          <a:xfrm>
            <a:off x="8925791" y="-432056"/>
            <a:ext cx="3485586" cy="1843863"/>
            <a:chOff x="8924627" y="-432057"/>
            <a:chExt cx="3485131" cy="1843863"/>
          </a:xfrm>
        </p:grpSpPr>
        <p:sp>
          <p:nvSpPr>
            <p:cNvPr id="7" name="Gleichschenkliges Dreieck 35"/>
            <p:cNvSpPr/>
            <p:nvPr/>
          </p:nvSpPr>
          <p:spPr>
            <a:xfrm rot="19800000">
              <a:off x="11289864" y="737863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Gleichschenkliges Dreieck 36"/>
            <p:cNvSpPr/>
            <p:nvPr/>
          </p:nvSpPr>
          <p:spPr>
            <a:xfrm rot="16200000">
              <a:off x="11459897" y="443178"/>
              <a:ext cx="781774" cy="673943"/>
            </a:xfrm>
            <a:prstGeom prst="triangle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Gleichschenkliges Dreieck 37"/>
            <p:cNvSpPr/>
            <p:nvPr/>
          </p:nvSpPr>
          <p:spPr>
            <a:xfrm rot="12600000">
              <a:off x="11289864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Gleichschenkliges Dreieck 38"/>
            <p:cNvSpPr/>
            <p:nvPr/>
          </p:nvSpPr>
          <p:spPr>
            <a:xfrm rot="5400000">
              <a:off x="10781388" y="443178"/>
              <a:ext cx="781774" cy="673943"/>
            </a:xfrm>
            <a:prstGeom prst="triangle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Gleichschenkliges Dreieck 39"/>
            <p:cNvSpPr/>
            <p:nvPr/>
          </p:nvSpPr>
          <p:spPr>
            <a:xfrm rot="9000000">
              <a:off x="10951420" y="150999"/>
              <a:ext cx="781774" cy="673943"/>
            </a:xfrm>
            <a:prstGeom prst="triangle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Gleichschenkliges Dreieck 42"/>
            <p:cNvSpPr/>
            <p:nvPr/>
          </p:nvSpPr>
          <p:spPr>
            <a:xfrm rot="16200000">
              <a:off x="10107445" y="44317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Gleichschenkliges Dreieck 43"/>
            <p:cNvSpPr/>
            <p:nvPr/>
          </p:nvSpPr>
          <p:spPr>
            <a:xfrm rot="12600000">
              <a:off x="9937412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Gleichschenkliges Dreieck 56"/>
            <p:cNvSpPr/>
            <p:nvPr/>
          </p:nvSpPr>
          <p:spPr>
            <a:xfrm rot="1800000">
              <a:off x="10277079" y="-432057"/>
              <a:ext cx="781774" cy="67394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Gleichschenkliges Dreieck 57"/>
            <p:cNvSpPr/>
            <p:nvPr/>
          </p:nvSpPr>
          <p:spPr>
            <a:xfrm rot="19800000">
              <a:off x="10615523" y="-432057"/>
              <a:ext cx="781774" cy="673943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Gleichschenkliges Dreieck 58"/>
            <p:cNvSpPr/>
            <p:nvPr/>
          </p:nvSpPr>
          <p:spPr>
            <a:xfrm rot="1800000">
              <a:off x="8924627" y="-432057"/>
              <a:ext cx="781774" cy="67394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Gleichschenkliges Dreieck 59"/>
            <p:cNvSpPr/>
            <p:nvPr/>
          </p:nvSpPr>
          <p:spPr>
            <a:xfrm rot="19800000">
              <a:off x="9263071" y="-432057"/>
              <a:ext cx="781774" cy="673943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Gleichschenkliges Dreieck 60"/>
            <p:cNvSpPr/>
            <p:nvPr/>
          </p:nvSpPr>
          <p:spPr>
            <a:xfrm rot="1800000">
              <a:off x="11627984" y="-432057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599736" y="6526389"/>
            <a:ext cx="1488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spc="300" dirty="0">
                <a:solidFill>
                  <a:schemeClr val="bg1"/>
                </a:solidFill>
                <a:latin typeface="Calibri Light" panose="020F0302020204030204" pitchFamily="34" charset="0"/>
              </a:rPr>
              <a:t>CONFIDENTIAL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734787" y="6180161"/>
            <a:ext cx="914427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0">
                <a:solidFill>
                  <a:schemeClr val="bg1"/>
                </a:solidFill>
              </a:defRPr>
            </a:lvl1pPr>
          </a:lstStyle>
          <a:p>
            <a:fld id="{7E706DE4-F90F-4FB1-8AAE-9DFD395E1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7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02" y="6023512"/>
            <a:ext cx="2693545" cy="673299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16200000">
            <a:off x="11398317" y="6069020"/>
            <a:ext cx="849086" cy="73206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uppieren 3"/>
          <p:cNvGrpSpPr/>
          <p:nvPr/>
        </p:nvGrpSpPr>
        <p:grpSpPr>
          <a:xfrm>
            <a:off x="8925791" y="-432056"/>
            <a:ext cx="3485586" cy="1843863"/>
            <a:chOff x="8924627" y="-432057"/>
            <a:chExt cx="3485131" cy="1843863"/>
          </a:xfrm>
        </p:grpSpPr>
        <p:sp>
          <p:nvSpPr>
            <p:cNvPr id="7" name="Gleichschenkliges Dreieck 35"/>
            <p:cNvSpPr/>
            <p:nvPr/>
          </p:nvSpPr>
          <p:spPr>
            <a:xfrm rot="19800000">
              <a:off x="11289864" y="737863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Gleichschenkliges Dreieck 36"/>
            <p:cNvSpPr/>
            <p:nvPr/>
          </p:nvSpPr>
          <p:spPr>
            <a:xfrm rot="16200000">
              <a:off x="11459897" y="443178"/>
              <a:ext cx="781774" cy="673943"/>
            </a:xfrm>
            <a:prstGeom prst="triangle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Gleichschenkliges Dreieck 37"/>
            <p:cNvSpPr/>
            <p:nvPr/>
          </p:nvSpPr>
          <p:spPr>
            <a:xfrm rot="12600000">
              <a:off x="11289864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Gleichschenkliges Dreieck 38"/>
            <p:cNvSpPr/>
            <p:nvPr/>
          </p:nvSpPr>
          <p:spPr>
            <a:xfrm rot="5400000">
              <a:off x="10781388" y="443178"/>
              <a:ext cx="781774" cy="673943"/>
            </a:xfrm>
            <a:prstGeom prst="triangle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Gleichschenkliges Dreieck 39"/>
            <p:cNvSpPr/>
            <p:nvPr/>
          </p:nvSpPr>
          <p:spPr>
            <a:xfrm rot="9000000">
              <a:off x="10951420" y="150999"/>
              <a:ext cx="781774" cy="673943"/>
            </a:xfrm>
            <a:prstGeom prst="triangle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Gleichschenkliges Dreieck 42"/>
            <p:cNvSpPr/>
            <p:nvPr/>
          </p:nvSpPr>
          <p:spPr>
            <a:xfrm rot="16200000">
              <a:off x="10107445" y="44317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Gleichschenkliges Dreieck 43"/>
            <p:cNvSpPr/>
            <p:nvPr/>
          </p:nvSpPr>
          <p:spPr>
            <a:xfrm rot="12600000">
              <a:off x="9937412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Gleichschenkliges Dreieck 56"/>
            <p:cNvSpPr/>
            <p:nvPr/>
          </p:nvSpPr>
          <p:spPr>
            <a:xfrm rot="1800000">
              <a:off x="10277079" y="-432057"/>
              <a:ext cx="781774" cy="67394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Gleichschenkliges Dreieck 57"/>
            <p:cNvSpPr/>
            <p:nvPr/>
          </p:nvSpPr>
          <p:spPr>
            <a:xfrm rot="19800000">
              <a:off x="10615523" y="-432057"/>
              <a:ext cx="781774" cy="673943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Gleichschenkliges Dreieck 58"/>
            <p:cNvSpPr/>
            <p:nvPr/>
          </p:nvSpPr>
          <p:spPr>
            <a:xfrm rot="1800000">
              <a:off x="8924627" y="-432057"/>
              <a:ext cx="781774" cy="67394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Gleichschenkliges Dreieck 59"/>
            <p:cNvSpPr/>
            <p:nvPr/>
          </p:nvSpPr>
          <p:spPr>
            <a:xfrm rot="19800000">
              <a:off x="9263071" y="-432057"/>
              <a:ext cx="781774" cy="673943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Gleichschenkliges Dreieck 60"/>
            <p:cNvSpPr/>
            <p:nvPr/>
          </p:nvSpPr>
          <p:spPr>
            <a:xfrm rot="1800000">
              <a:off x="11627984" y="-432057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734787" y="6180161"/>
            <a:ext cx="914427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0">
                <a:solidFill>
                  <a:schemeClr val="bg1"/>
                </a:solidFill>
              </a:defRPr>
            </a:lvl1pPr>
          </a:lstStyle>
          <a:p>
            <a:fld id="{7E706DE4-F90F-4FB1-8AAE-9DFD395E1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7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110" y="394154"/>
            <a:ext cx="10733690" cy="897618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10" y="1378858"/>
            <a:ext cx="10733690" cy="4717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6DE4-F90F-4FB1-8AAE-9DFD395E1E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F630E3FB-6303-E141-AEA9-9A9D4C931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900" spc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5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53682"/>
            <a:ext cx="10515600" cy="502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454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3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7" r:id="rId2"/>
    <p:sldLayoutId id="2147483698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 rot="16200000">
            <a:off x="11398317" y="6069020"/>
            <a:ext cx="849086" cy="73206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4" name="Gruppieren 3"/>
          <p:cNvGrpSpPr/>
          <p:nvPr/>
        </p:nvGrpSpPr>
        <p:grpSpPr>
          <a:xfrm>
            <a:off x="8925791" y="-432056"/>
            <a:ext cx="3485586" cy="1843863"/>
            <a:chOff x="8924627" y="-432057"/>
            <a:chExt cx="3485131" cy="1843863"/>
          </a:xfrm>
        </p:grpSpPr>
        <p:sp>
          <p:nvSpPr>
            <p:cNvPr id="36" name="Gleichschenkliges Dreieck 35"/>
            <p:cNvSpPr/>
            <p:nvPr/>
          </p:nvSpPr>
          <p:spPr>
            <a:xfrm rot="19800000">
              <a:off x="11289864" y="737863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Gleichschenkliges Dreieck 36"/>
            <p:cNvSpPr/>
            <p:nvPr/>
          </p:nvSpPr>
          <p:spPr>
            <a:xfrm rot="16200000">
              <a:off x="11459897" y="443178"/>
              <a:ext cx="781774" cy="673943"/>
            </a:xfrm>
            <a:prstGeom prst="triangle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Gleichschenkliges Dreieck 37"/>
            <p:cNvSpPr/>
            <p:nvPr/>
          </p:nvSpPr>
          <p:spPr>
            <a:xfrm rot="12600000">
              <a:off x="11289864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Gleichschenkliges Dreieck 38"/>
            <p:cNvSpPr/>
            <p:nvPr/>
          </p:nvSpPr>
          <p:spPr>
            <a:xfrm rot="5400000">
              <a:off x="10781388" y="443178"/>
              <a:ext cx="781774" cy="673943"/>
            </a:xfrm>
            <a:prstGeom prst="triangle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Gleichschenkliges Dreieck 39"/>
            <p:cNvSpPr/>
            <p:nvPr/>
          </p:nvSpPr>
          <p:spPr>
            <a:xfrm rot="9000000">
              <a:off x="10951420" y="150999"/>
              <a:ext cx="781774" cy="673943"/>
            </a:xfrm>
            <a:prstGeom prst="triangle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Gleichschenkliges Dreieck 42"/>
            <p:cNvSpPr/>
            <p:nvPr/>
          </p:nvSpPr>
          <p:spPr>
            <a:xfrm rot="16200000">
              <a:off x="10107445" y="44317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Gleichschenkliges Dreieck 43"/>
            <p:cNvSpPr/>
            <p:nvPr/>
          </p:nvSpPr>
          <p:spPr>
            <a:xfrm rot="12600000">
              <a:off x="9937412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Gleichschenkliges Dreieck 56"/>
            <p:cNvSpPr/>
            <p:nvPr/>
          </p:nvSpPr>
          <p:spPr>
            <a:xfrm rot="1800000">
              <a:off x="10277079" y="-432057"/>
              <a:ext cx="781774" cy="67394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Gleichschenkliges Dreieck 57"/>
            <p:cNvSpPr/>
            <p:nvPr/>
          </p:nvSpPr>
          <p:spPr>
            <a:xfrm rot="19800000">
              <a:off x="10615523" y="-432057"/>
              <a:ext cx="781774" cy="673943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Gleichschenkliges Dreieck 58"/>
            <p:cNvSpPr/>
            <p:nvPr/>
          </p:nvSpPr>
          <p:spPr>
            <a:xfrm rot="1800000">
              <a:off x="8924627" y="-432057"/>
              <a:ext cx="781774" cy="67394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Gleichschenkliges Dreieck 59"/>
            <p:cNvSpPr/>
            <p:nvPr/>
          </p:nvSpPr>
          <p:spPr>
            <a:xfrm rot="19800000">
              <a:off x="9263071" y="-432057"/>
              <a:ext cx="781774" cy="673943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Gleichschenkliges Dreieck 60"/>
            <p:cNvSpPr/>
            <p:nvPr/>
          </p:nvSpPr>
          <p:spPr>
            <a:xfrm rot="1800000">
              <a:off x="11627984" y="-432057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322" y="410830"/>
            <a:ext cx="11135860" cy="76020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GENERAL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322" y="1171038"/>
            <a:ext cx="1113586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Bullets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73440" y="6203017"/>
            <a:ext cx="914427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90000"/>
              </a:lnSpc>
              <a:spcAft>
                <a:spcPts val="1000"/>
              </a:spcAft>
              <a:defRPr sz="1500" b="0">
                <a:solidFill>
                  <a:schemeClr val="tx1"/>
                </a:solidFill>
              </a:defRPr>
            </a:lvl1pPr>
          </a:lstStyle>
          <a:p>
            <a:fld id="{7E706DE4-F90F-4FB1-8AAE-9DFD395E1E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78" y="6241081"/>
            <a:ext cx="1905000" cy="476250"/>
          </a:xfrm>
          <a:prstGeom prst="rect">
            <a:avLst/>
          </a:prstGeom>
        </p:spPr>
      </p:pic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7AB16705-1691-654A-A8B3-4E0F8AE1D407}"/>
              </a:ext>
            </a:extLst>
          </p:cNvPr>
          <p:cNvSpPr txBox="1">
            <a:spLocks/>
          </p:cNvSpPr>
          <p:nvPr userDrawn="1"/>
        </p:nvSpPr>
        <p:spPr>
          <a:xfrm>
            <a:off x="253454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900" spc="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©2020 INTERVISION SYSTEMS. All rights reserved</a:t>
            </a:r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29716436-4517-A843-AB2A-A6E06CB65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900" spc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2" r:id="rId2"/>
    <p:sldLayoutId id="2147483723" r:id="rId3"/>
    <p:sldLayoutId id="2147483724" r:id="rId4"/>
    <p:sldLayoutId id="214748372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127" rtl="0" eaLnBrk="1" latinLnBrk="0" hangingPunct="1">
        <a:spcBef>
          <a:spcPct val="0"/>
        </a:spcBef>
        <a:buNone/>
        <a:defRPr lang="en-US" sz="4400" b="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SzPct val="60000"/>
        <a:buFont typeface="Arial" panose="020B0604020202020204" pitchFamily="34" charset="0"/>
        <a:buChar char="►"/>
        <a:defRPr sz="3600" kern="1200">
          <a:solidFill>
            <a:schemeClr val="accent2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7083" y="2990758"/>
            <a:ext cx="10169428" cy="1325562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</a:rPr>
              <a:t>MEMBER EXPERIENCE FORECASTING TOOL KICK OFF MEETING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-97277" y="4312024"/>
            <a:ext cx="12289277" cy="147917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blue cross blue shield californi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030" y="4555564"/>
            <a:ext cx="2257425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84" y="1723444"/>
            <a:ext cx="5086440" cy="12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lue cross blue shield californi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1434" cy="209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E3321-A092-F447-BBB6-11D4DE9C0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587" y="1574516"/>
            <a:ext cx="7028329" cy="4922767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rgbClr val="00B0F0"/>
              </a:solidFill>
            </a:endParaRPr>
          </a:p>
          <a:p>
            <a:r>
              <a:rPr lang="en-US" sz="3200" dirty="0">
                <a:solidFill>
                  <a:srgbClr val="00B0F0"/>
                </a:solidFill>
              </a:rPr>
              <a:t>INTRODUCTIONS</a:t>
            </a:r>
          </a:p>
          <a:p>
            <a:r>
              <a:rPr lang="en-US" sz="3100" dirty="0">
                <a:solidFill>
                  <a:srgbClr val="00B0F0"/>
                </a:solidFill>
              </a:rPr>
              <a:t>SCOPE OVERVIEW</a:t>
            </a:r>
          </a:p>
          <a:p>
            <a:r>
              <a:rPr lang="en-US" sz="3100" dirty="0">
                <a:solidFill>
                  <a:srgbClr val="00B0F0"/>
                </a:solidFill>
              </a:rPr>
              <a:t>SCHEDULE</a:t>
            </a:r>
          </a:p>
          <a:p>
            <a:r>
              <a:rPr lang="en-US" sz="3100" dirty="0">
                <a:solidFill>
                  <a:srgbClr val="00B0F0"/>
                </a:solidFill>
              </a:rPr>
              <a:t>NEXT STEPS</a:t>
            </a:r>
          </a:p>
          <a:p>
            <a:r>
              <a:rPr lang="en-US" sz="3100" dirty="0">
                <a:solidFill>
                  <a:srgbClr val="00B0F0"/>
                </a:solidFill>
              </a:rPr>
              <a:t>Q &amp; A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587" y="796312"/>
            <a:ext cx="7367053" cy="1073123"/>
          </a:xfrm>
        </p:spPr>
        <p:txBody>
          <a:bodyPr>
            <a:noAutofit/>
          </a:bodyPr>
          <a:lstStyle/>
          <a:p>
            <a:r>
              <a:rPr lang="en-US" sz="4000" dirty="0"/>
              <a:t>| AGENDA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DC4B601E-E449-1444-9FF0-59FD177C6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MARCH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EE0A048-AF81-6F4C-9A14-1FF80C57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0" y="394154"/>
            <a:ext cx="10733690" cy="89761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3"/>
                </a:solidFill>
              </a:rPr>
              <a:t>INTERVISION Team</a:t>
            </a:r>
            <a:endParaRPr lang="en-US" sz="2700" i="1" cap="non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CDF0F1-FB5A-1243-BA7B-F86BD65EC184}"/>
              </a:ext>
            </a:extLst>
          </p:cNvPr>
          <p:cNvGrpSpPr/>
          <p:nvPr/>
        </p:nvGrpSpPr>
        <p:grpSpPr>
          <a:xfrm>
            <a:off x="923451" y="1243638"/>
            <a:ext cx="2191155" cy="2396205"/>
            <a:chOff x="288001" y="1500788"/>
            <a:chExt cx="2191155" cy="2396205"/>
          </a:xfrm>
        </p:grpSpPr>
        <p:pic>
          <p:nvPicPr>
            <p:cNvPr id="6" name="Picture 5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9431336-DE57-B141-B0FA-DB50DC806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14" y="1500788"/>
              <a:ext cx="1709928" cy="1709928"/>
            </a:xfrm>
            <a:prstGeom prst="ellipse">
              <a:avLst/>
            </a:prstGeom>
          </p:spPr>
        </p:pic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AA5C86B-5826-C542-BDEC-E6BFD8F39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01" y="3219885"/>
              <a:ext cx="2191155" cy="677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457200" indent="-457200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60000"/>
                <a:buFont typeface="Arial" panose="020B0604020202020204" pitchFamily="34" charset="0"/>
                <a:buChar char="►"/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970910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427972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885034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SzTx/>
                <a:buNone/>
              </a:pPr>
              <a:r>
                <a:rPr lang="en-US" altLang="en-US" sz="1900" dirty="0">
                  <a:solidFill>
                    <a:schemeClr val="dk1"/>
                  </a:solidFill>
                  <a:latin typeface="+mn-lt"/>
                </a:rPr>
                <a:t>Ken White</a:t>
              </a:r>
            </a:p>
            <a:p>
              <a:pPr marL="0" indent="0" algn="ctr" defTabSz="914400">
                <a:lnSpc>
                  <a:spcPct val="100000"/>
                </a:lnSpc>
                <a:buSzTx/>
                <a:buNone/>
              </a:pPr>
              <a:r>
                <a:rPr lang="en-US" altLang="en-US" sz="1900" dirty="0">
                  <a:solidFill>
                    <a:schemeClr val="dk1"/>
                  </a:solidFill>
                  <a:latin typeface="+mn-lt"/>
                </a:rPr>
                <a:t>PROJECT MANAGER</a:t>
              </a:r>
            </a:p>
          </p:txBody>
        </p:sp>
      </p:grpSp>
      <p:graphicFrame>
        <p:nvGraphicFramePr>
          <p:cNvPr id="13" name="Content Placeholder 13">
            <a:extLst>
              <a:ext uri="{FF2B5EF4-FFF2-40B4-BE49-F238E27FC236}">
                <a16:creationId xmlns:a16="http://schemas.microsoft.com/office/drawing/2014/main" id="{3FA7F86A-C611-3C42-92F5-BC918AB916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475833"/>
              </p:ext>
            </p:extLst>
          </p:nvPr>
        </p:nvGraphicFramePr>
        <p:xfrm>
          <a:off x="6611962" y="2542563"/>
          <a:ext cx="531799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17992">
                  <a:extLst>
                    <a:ext uri="{9D8B030D-6E8A-4147-A177-3AD203B41FA5}">
                      <a16:colId xmlns:a16="http://schemas.microsoft.com/office/drawing/2014/main" val="383169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kern="1200" cap="all" baseline="0" dirty="0">
                          <a:solidFill>
                            <a:schemeClr val="accent3"/>
                          </a:solidFill>
                          <a:latin typeface="+mj-lt"/>
                          <a:ea typeface="+mj-ea"/>
                          <a:cs typeface="+mj-cs"/>
                        </a:rPr>
                        <a:t>DELIVERY TEAM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Orrin </a:t>
                      </a:r>
                      <a:r>
                        <a:rPr lang="en-US" sz="1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Fiandaca</a:t>
                      </a: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Senior Software Engineer</a:t>
                      </a:r>
                    </a:p>
                    <a:p>
                      <a:pPr marL="342900" marR="0" lvl="0" indent="-34290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Ahmet Kaya – Senior Data Scientist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Alan Luu – Data Scientist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James Decker – Data Scientist</a:t>
                      </a:r>
                    </a:p>
                    <a:p>
                      <a:pPr marL="342900" marR="0" lvl="0" indent="-34290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Ananth Gopalakrishnan – Senior Data Scientist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Corey Hadden – Quality Assurance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02040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DBD0873-1F48-7245-8ADB-CF866F1A3D6C}"/>
              </a:ext>
            </a:extLst>
          </p:cNvPr>
          <p:cNvGrpSpPr/>
          <p:nvPr/>
        </p:nvGrpSpPr>
        <p:grpSpPr>
          <a:xfrm>
            <a:off x="3712955" y="1243638"/>
            <a:ext cx="2410161" cy="2387036"/>
            <a:chOff x="6424103" y="1367737"/>
            <a:chExt cx="2410161" cy="2387036"/>
          </a:xfrm>
        </p:grpSpPr>
        <p:pic>
          <p:nvPicPr>
            <p:cNvPr id="7" name="Picture 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D9159488-687C-AF45-8962-4E69A7F52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4219" y="1367737"/>
              <a:ext cx="1709928" cy="1709928"/>
            </a:xfrm>
            <a:prstGeom prst="ellipse">
              <a:avLst/>
            </a:prstGeom>
          </p:spPr>
        </p:pic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A9719C3A-6E35-7F4A-B822-3D4D7E156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4103" y="3077665"/>
              <a:ext cx="2410161" cy="677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457200" indent="-457200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60000"/>
                <a:buFont typeface="Arial" panose="020B0604020202020204" pitchFamily="34" charset="0"/>
                <a:buChar char="►"/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970910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427972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885034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SzTx/>
                <a:buNone/>
              </a:pPr>
              <a:r>
                <a:rPr lang="en-US" altLang="en-US" sz="1900" dirty="0">
                  <a:solidFill>
                    <a:schemeClr val="dk1"/>
                  </a:solidFill>
                  <a:latin typeface="+mn-lt"/>
                </a:rPr>
                <a:t>Harsha </a:t>
              </a:r>
              <a:r>
                <a:rPr lang="en-US" altLang="en-US" sz="1900" dirty="0" err="1">
                  <a:solidFill>
                    <a:schemeClr val="dk1"/>
                  </a:solidFill>
                  <a:latin typeface="+mn-lt"/>
                </a:rPr>
                <a:t>Gopianandan</a:t>
              </a:r>
              <a:endParaRPr lang="en-US" altLang="en-US" sz="1900" dirty="0">
                <a:solidFill>
                  <a:schemeClr val="dk1"/>
                </a:solidFill>
                <a:latin typeface="+mn-lt"/>
              </a:endParaRPr>
            </a:p>
            <a:p>
              <a:pPr marL="0" indent="0" algn="ctr" defTabSz="914400">
                <a:lnSpc>
                  <a:spcPct val="100000"/>
                </a:lnSpc>
                <a:buSzTx/>
                <a:buNone/>
              </a:pPr>
              <a:r>
                <a:rPr lang="en-US" altLang="en-US" sz="1900" dirty="0">
                  <a:solidFill>
                    <a:schemeClr val="dk1"/>
                  </a:solidFill>
                  <a:latin typeface="+mn-lt"/>
                </a:rPr>
                <a:t>DELIVERY EXECUTIVE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5F857C-365D-1047-9291-7E7E1C528EA6}"/>
              </a:ext>
            </a:extLst>
          </p:cNvPr>
          <p:cNvGrpSpPr/>
          <p:nvPr/>
        </p:nvGrpSpPr>
        <p:grpSpPr>
          <a:xfrm>
            <a:off x="3822457" y="3803050"/>
            <a:ext cx="2191155" cy="2445713"/>
            <a:chOff x="1683274" y="3143895"/>
            <a:chExt cx="2191155" cy="2445713"/>
          </a:xfrm>
        </p:grpSpPr>
        <p:pic>
          <p:nvPicPr>
            <p:cNvPr id="8" name="Picture 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731A0C53-804B-0646-9F20-70B62BACE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887" y="3143895"/>
              <a:ext cx="1709928" cy="1709928"/>
            </a:xfrm>
            <a:prstGeom prst="ellipse">
              <a:avLst/>
            </a:prstGeom>
          </p:spPr>
        </p:pic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5F48081D-3CF3-684F-BF95-7B3814AB7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3274" y="4912500"/>
              <a:ext cx="2191155" cy="677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457200" indent="-457200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60000"/>
                <a:buFont typeface="Arial" panose="020B0604020202020204" pitchFamily="34" charset="0"/>
                <a:buChar char="►"/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970910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427972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885034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SzTx/>
                <a:buNone/>
              </a:pPr>
              <a:r>
                <a:rPr lang="en-US" altLang="en-US" sz="1900" dirty="0">
                  <a:solidFill>
                    <a:schemeClr val="dk1"/>
                  </a:solidFill>
                  <a:latin typeface="+mn-lt"/>
                </a:rPr>
                <a:t>Michael Henry</a:t>
              </a:r>
            </a:p>
            <a:p>
              <a:pPr marL="0" indent="0" algn="ctr" defTabSz="914400">
                <a:lnSpc>
                  <a:spcPct val="100000"/>
                </a:lnSpc>
                <a:buSzTx/>
                <a:buNone/>
              </a:pPr>
              <a:r>
                <a:rPr lang="en-US" altLang="en-US" sz="1900" dirty="0">
                  <a:solidFill>
                    <a:schemeClr val="dk1"/>
                  </a:solidFill>
                  <a:latin typeface="+mn-lt"/>
                </a:rPr>
                <a:t>LEAD ARCHITECT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F7B2FE-1951-9448-9B06-620A7644DCF6}"/>
              </a:ext>
            </a:extLst>
          </p:cNvPr>
          <p:cNvGrpSpPr/>
          <p:nvPr/>
        </p:nvGrpSpPr>
        <p:grpSpPr>
          <a:xfrm>
            <a:off x="667617" y="3803050"/>
            <a:ext cx="2651760" cy="2389171"/>
            <a:chOff x="4433740" y="1308427"/>
            <a:chExt cx="2660407" cy="2389171"/>
          </a:xfrm>
        </p:grpSpPr>
        <p:pic>
          <p:nvPicPr>
            <p:cNvPr id="5" name="Picture 4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BDC26ACC-4F0B-1C4D-A170-7892CDEAE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5" t="13662" r="14042" b="27557"/>
            <a:stretch/>
          </p:blipFill>
          <p:spPr>
            <a:xfrm>
              <a:off x="4950926" y="1308427"/>
              <a:ext cx="1712976" cy="1712976"/>
            </a:xfrm>
            <a:prstGeom prst="ellipse">
              <a:avLst/>
            </a:prstGeom>
          </p:spPr>
        </p:pic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637C9878-7EC0-6546-A724-1C1012328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740" y="3097434"/>
              <a:ext cx="2660407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457200" indent="-457200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60000"/>
                <a:buFont typeface="Arial" panose="020B0604020202020204" pitchFamily="34" charset="0"/>
                <a:buChar char="►"/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970910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427972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885034" indent="-228532" algn="l" defTabSz="914127" rtl="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SzTx/>
                <a:buNone/>
              </a:pPr>
              <a:r>
                <a:rPr lang="en-US" altLang="en-US" sz="1900" dirty="0">
                  <a:solidFill>
                    <a:schemeClr val="dk1"/>
                  </a:solidFill>
                  <a:latin typeface="+mn-lt"/>
                </a:rPr>
                <a:t>Dallas Brown</a:t>
              </a:r>
            </a:p>
            <a:p>
              <a:pPr marL="0" indent="0" algn="ctr" defTabSz="914400">
                <a:lnSpc>
                  <a:spcPct val="100000"/>
                </a:lnSpc>
                <a:buSzTx/>
                <a:buNone/>
              </a:pPr>
              <a:r>
                <a:rPr lang="en-US" altLang="en-US" sz="1400" dirty="0">
                  <a:solidFill>
                    <a:schemeClr val="dk1"/>
                  </a:solidFill>
                  <a:latin typeface="+mn-lt"/>
                </a:rPr>
                <a:t>PROJECT MANAGEMENT SUPPORT</a:t>
              </a:r>
            </a:p>
          </p:txBody>
        </p:sp>
      </p:grp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4E44FC71-4482-B142-8870-25885C04C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MARCH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EE0A048-AF81-6F4C-9A14-1FF80C57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0" y="394154"/>
            <a:ext cx="10733690" cy="109988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3"/>
                </a:solidFill>
              </a:rPr>
              <a:t>SCOPE Overview</a:t>
            </a:r>
            <a:br>
              <a:rPr lang="en-US" sz="4000" dirty="0">
                <a:solidFill>
                  <a:schemeClr val="accent3"/>
                </a:solidFill>
              </a:rPr>
            </a:br>
            <a:br>
              <a:rPr lang="en-US" sz="2800" dirty="0"/>
            </a:br>
            <a:endParaRPr lang="en-US" sz="2700" i="1" cap="non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FBE9E5-763C-DD4A-B998-2D78127250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MARCH 2020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78AD4E-83B0-0544-8332-AA7146526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83" y="1002594"/>
            <a:ext cx="8903034" cy="54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EE0A048-AF81-6F4C-9A14-1FF80C57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0" y="394154"/>
            <a:ext cx="10733690" cy="109988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3"/>
                </a:solidFill>
              </a:rPr>
              <a:t>Project schedule</a:t>
            </a:r>
            <a:br>
              <a:rPr lang="en-US" sz="4000" dirty="0">
                <a:solidFill>
                  <a:schemeClr val="accent3"/>
                </a:solidFill>
              </a:rPr>
            </a:br>
            <a:r>
              <a:rPr lang="en-US" sz="2700" i="1" cap="none" dirty="0"/>
              <a:t>March 18, 2020 – July 24, 2020</a:t>
            </a:r>
            <a:br>
              <a:rPr lang="en-US" sz="4000" dirty="0">
                <a:solidFill>
                  <a:schemeClr val="accent3"/>
                </a:solidFill>
              </a:rPr>
            </a:br>
            <a:br>
              <a:rPr lang="en-US" sz="2800" dirty="0"/>
            </a:br>
            <a:endParaRPr lang="en-US" sz="2700" i="1" cap="non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FBE9E5-763C-DD4A-B998-2D78127250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MARCH 2020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A9A597-D4F4-424C-84A8-441AD868C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01171"/>
              </p:ext>
            </p:extLst>
          </p:nvPr>
        </p:nvGraphicFramePr>
        <p:xfrm>
          <a:off x="729155" y="1388110"/>
          <a:ext cx="10733690" cy="4968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7356">
                  <a:extLst>
                    <a:ext uri="{9D8B030D-6E8A-4147-A177-3AD203B41FA5}">
                      <a16:colId xmlns:a16="http://schemas.microsoft.com/office/drawing/2014/main" val="161636950"/>
                    </a:ext>
                  </a:extLst>
                </a:gridCol>
                <a:gridCol w="2081967">
                  <a:extLst>
                    <a:ext uri="{9D8B030D-6E8A-4147-A177-3AD203B41FA5}">
                      <a16:colId xmlns:a16="http://schemas.microsoft.com/office/drawing/2014/main" val="2923076355"/>
                    </a:ext>
                  </a:extLst>
                </a:gridCol>
                <a:gridCol w="6884367">
                  <a:extLst>
                    <a:ext uri="{9D8B030D-6E8A-4147-A177-3AD203B41FA5}">
                      <a16:colId xmlns:a16="http://schemas.microsoft.com/office/drawing/2014/main" val="2071719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Level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62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March 18 – April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Project Kick Off and initiation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17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April 6 – May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Base Portal Application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Exploratory data analysis completed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Reporting / dashboarding tasks 25% 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6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4 – May 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Base Integration / Structure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Reporting / dashboarding tasks 50% completed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Machine learning model initial development completed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Forecasting / prediction tasks 30% 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2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 – June 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Integration of 16-20 of the data sources implemented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Reporting / dashboarding tasks 75% completed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Forecasting / prediction tasks 60% 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0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29 – July 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Integration of remaining 12-16 of the data sources implemented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All analytics tasks completed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Final polish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Delivery to UAT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91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01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4F65-9670-A04F-9AE3-8A6E19A1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all" dirty="0">
                <a:solidFill>
                  <a:schemeClr val="accent3"/>
                </a:solidFill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D39A-17B0-B442-B60A-FC0F7B3A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Complete Requirements Review and Validation Sessions</a:t>
            </a:r>
          </a:p>
          <a:p>
            <a:r>
              <a:rPr lang="en-US" dirty="0"/>
              <a:t>Set up development environment</a:t>
            </a:r>
          </a:p>
          <a:p>
            <a:r>
              <a:rPr lang="en-US" dirty="0"/>
              <a:t>Schedule biweekly status meetings with BSC team – 30 minutes sessions</a:t>
            </a:r>
          </a:p>
          <a:p>
            <a:r>
              <a:rPr lang="en-US" dirty="0"/>
              <a:t>Set up document collaboration site with BSC team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2FA85E47-1BBD-2844-98F4-F56B644D6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115632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5DE2-AFFD-9745-9AB0-C002E90E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72467578"/>
      </p:ext>
    </p:extLst>
  </p:cSld>
  <p:clrMapOvr>
    <a:masterClrMapping/>
  </p:clrMapOvr>
</p:sld>
</file>

<file path=ppt/theme/theme1.xml><?xml version="1.0" encoding="utf-8"?>
<a:theme xmlns:a="http://schemas.openxmlformats.org/drawingml/2006/main" name="1_Infiniti-2019-NewLook-PCsOnly-WideFormat">
  <a:themeElements>
    <a:clrScheme name="Custom 24">
      <a:dk1>
        <a:srgbClr val="000000"/>
      </a:dk1>
      <a:lt1>
        <a:sysClr val="window" lastClr="FFFFFF"/>
      </a:lt1>
      <a:dk2>
        <a:srgbClr val="24A68E"/>
      </a:dk2>
      <a:lt2>
        <a:srgbClr val="D8D8D8"/>
      </a:lt2>
      <a:accent1>
        <a:srgbClr val="004669"/>
      </a:accent1>
      <a:accent2>
        <a:srgbClr val="5F6062"/>
      </a:accent2>
      <a:accent3>
        <a:srgbClr val="00ABEB"/>
      </a:accent3>
      <a:accent4>
        <a:srgbClr val="F18519"/>
      </a:accent4>
      <a:accent5>
        <a:srgbClr val="92D050"/>
      </a:accent5>
      <a:accent6>
        <a:srgbClr val="0061AE"/>
      </a:accent6>
      <a:hlink>
        <a:srgbClr val="5F6062"/>
      </a:hlink>
      <a:folHlink>
        <a:srgbClr val="B2B2B2"/>
      </a:folHlink>
    </a:clrScheme>
    <a:fontScheme name="Calibri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V_template" id="{097BB130-0289-FB44-8334-45207453C8BE}" vid="{3C73F69F-FBA3-BC45-8E6A-608B34D4BC0F}"/>
    </a:ext>
  </a:extLst>
</a:theme>
</file>

<file path=ppt/theme/theme2.xml><?xml version="1.0" encoding="utf-8"?>
<a:theme xmlns:a="http://schemas.openxmlformats.org/drawingml/2006/main" name="1_PRESENTATIONLOAD">
  <a:themeElements>
    <a:clrScheme name="Custom 27">
      <a:dk1>
        <a:srgbClr val="000000"/>
      </a:dk1>
      <a:lt1>
        <a:sysClr val="window" lastClr="FFFFFF"/>
      </a:lt1>
      <a:dk2>
        <a:srgbClr val="24A68E"/>
      </a:dk2>
      <a:lt2>
        <a:srgbClr val="D8D8D8"/>
      </a:lt2>
      <a:accent1>
        <a:srgbClr val="004669"/>
      </a:accent1>
      <a:accent2>
        <a:srgbClr val="5F6062"/>
      </a:accent2>
      <a:accent3>
        <a:srgbClr val="00ABEB"/>
      </a:accent3>
      <a:accent4>
        <a:srgbClr val="F18519"/>
      </a:accent4>
      <a:accent5>
        <a:srgbClr val="9DC44D"/>
      </a:accent5>
      <a:accent6>
        <a:srgbClr val="8F4594"/>
      </a:accent6>
      <a:hlink>
        <a:srgbClr val="000000"/>
      </a:hlink>
      <a:folHlink>
        <a:srgbClr val="B2B2B2"/>
      </a:folHlink>
    </a:clrScheme>
    <a:fontScheme name="IV - Calibri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V-Triangles.potx" id="{B95E9E32-56A1-4304-B429-4DD8B9650881}" vid="{1CB5801F-CA63-4827-B615-D014FFCC994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ortfolioLibrary" ma:contentTypeID="0x010109001CF5894EA5B636498E80FB3F0A58741400BCD8F17BDE85CF4D8E31780226EC0442" ma:contentTypeVersion="20" ma:contentTypeDescription="" ma:contentTypeScope="" ma:versionID="c1c0ad3ec0ef5598891e77fc2d13704a">
  <xsd:schema xmlns:xsd="http://www.w3.org/2001/XMLSchema" xmlns:xs="http://www.w3.org/2001/XMLSchema" xmlns:p="http://schemas.microsoft.com/office/2006/metadata/properties" xmlns:ns2="5f941da5-69ce-4c8c-a910-2bfd7cae346f" targetNamespace="http://schemas.microsoft.com/office/2006/metadata/properties" ma:root="true" ma:fieldsID="4914e27b9443d5e0338410a7b1b1d75d" ns2:_="">
    <xsd:import namespace="5f941da5-69ce-4c8c-a910-2bfd7cae346f"/>
    <xsd:element name="properties">
      <xsd:complexType>
        <xsd:sequence>
          <xsd:element name="documentManagement">
            <xsd:complexType>
              <xsd:all>
                <xsd:element ref="ns2:Project_x0020_Phase"/>
                <xsd:element ref="ns2:Artifact_x0020_Type" minOccurs="0"/>
                <xsd:element ref="ns2:Artifact_x0020_Type_x0020_2" minOccurs="0"/>
                <xsd:element ref="ns2:Project_x0020_Status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41da5-69ce-4c8c-a910-2bfd7cae346f" elementFormDefault="qualified">
    <xsd:import namespace="http://schemas.microsoft.com/office/2006/documentManagement/types"/>
    <xsd:import namespace="http://schemas.microsoft.com/office/infopath/2007/PartnerControls"/>
    <xsd:element name="Project_x0020_Phase" ma:index="8" ma:displayName="Project Phase" ma:format="Dropdown" ma:internalName="Project_x0020_Phase" ma:readOnly="false">
      <xsd:simpleType>
        <xsd:restriction base="dms:Choice">
          <xsd:enumeration value="1 Initiation"/>
          <xsd:enumeration value="2 Planning"/>
          <xsd:enumeration value="3 Execution"/>
          <xsd:enumeration value="3.1 Execution Design"/>
          <xsd:enumeration value="3.2 Execution Construct"/>
          <xsd:enumeration value="3.3 Execution Accept"/>
          <xsd:enumeration value="4 Closing"/>
          <xsd:enumeration value="5 PM Deliverables"/>
          <xsd:enumeration value="9 Other"/>
        </xsd:restriction>
      </xsd:simpleType>
    </xsd:element>
    <xsd:element name="Artifact_x0020_Type" ma:index="9" nillable="true" ma:displayName="Artifact Type" ma:format="Dropdown" ma:internalName="Artifact_x0020_Type" ma:readOnly="false">
      <xsd:simpleType>
        <xsd:restriction base="dms:Choice">
          <xsd:enumeration value="Admin"/>
          <xsd:enumeration value="BCBSA"/>
          <xsd:enumeration value="Background Information"/>
          <xsd:enumeration value="Business Case"/>
          <xsd:enumeration value="Change Control"/>
          <xsd:enumeration value="Communications"/>
          <xsd:enumeration value="Compliance/Legal"/>
          <xsd:enumeration value="Constraints"/>
          <xsd:enumeration value="Contracts/SOWs"/>
          <xsd:enumeration value="Financials"/>
          <xsd:enumeration value="Implementation"/>
          <xsd:enumeration value="Lessons Learned"/>
          <xsd:enumeration value="Meeting Agenda/Minutes"/>
          <xsd:enumeration value="Metrics"/>
          <xsd:enumeration value="Monitor and Control Logs"/>
          <xsd:enumeration value="Operations Documentation"/>
          <xsd:enumeration value="Presentations"/>
          <xsd:enumeration value="Processes/Workflows"/>
          <xsd:enumeration value="Project Charter"/>
          <xsd:enumeration value="Project Closeout"/>
          <xsd:enumeration value="Readiness"/>
          <xsd:enumeration value="Requirements"/>
          <xsd:enumeration value="Resources"/>
          <xsd:enumeration value="Risks/Action Items/Issues/Decisions"/>
          <xsd:enumeration value="Schedule"/>
          <xsd:enumeration value="Stakeholders"/>
          <xsd:enumeration value="Status Reports"/>
          <xsd:enumeration value="Technical"/>
          <xsd:enumeration value="Testing"/>
          <xsd:enumeration value="Training"/>
          <xsd:enumeration value="Vendors"/>
          <xsd:enumeration value="Workforce Management"/>
          <xsd:enumeration value="Quality"/>
        </xsd:restriction>
      </xsd:simpleType>
    </xsd:element>
    <xsd:element name="Artifact_x0020_Type_x0020_2" ma:index="10" nillable="true" ma:displayName="Artifact Type 2" ma:description="Can be used at user discretion (release, sprint, etc.)" ma:internalName="Artifact_x0020_Type_x0020_2" ma:readOnly="false">
      <xsd:simpleType>
        <xsd:restriction base="dms:Text">
          <xsd:maxLength value="255"/>
        </xsd:restriction>
      </xsd:simpleType>
    </xsd:element>
    <xsd:element name="Project_x0020_Status" ma:index="11" nillable="true" ma:displayName="Project Status" ma:default="Open" ma:format="Dropdown" ma:internalName="Project_x0020_Status" ma:readOnly="false">
      <xsd:simpleType>
        <xsd:restriction base="dms:Choice">
          <xsd:enumeration value="Open"/>
          <xsd:enumeration value="Closed"/>
          <xsd:enumeration value="Hold"/>
          <xsd:enumeration value="Cancelled"/>
        </xsd:restriction>
      </xsd:simpleType>
    </xsd:element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ject_x0020_Phase xmlns="5f941da5-69ce-4c8c-a910-2bfd7cae346f">3.1 Execution Design</Project_x0020_Phase>
    <Project_x0020_Status xmlns="5f941da5-69ce-4c8c-a910-2bfd7cae346f">Open</Project_x0020_Status>
    <Artifact_x0020_Type_x0020_2 xmlns="5f941da5-69ce-4c8c-a910-2bfd7cae346f">Vendor Kick-Off Deck</Artifact_x0020_Type_x0020_2>
    <Artifact_x0020_Type xmlns="5f941da5-69ce-4c8c-a910-2bfd7cae346f">Presentations</Artifact_x0020_Type>
  </documentManagement>
</p:properties>
</file>

<file path=customXml/itemProps1.xml><?xml version="1.0" encoding="utf-8"?>
<ds:datastoreItem xmlns:ds="http://schemas.openxmlformats.org/officeDocument/2006/customXml" ds:itemID="{86E8E6E7-09C1-45F8-8AE4-D5EEF971F0D8}"/>
</file>

<file path=customXml/itemProps2.xml><?xml version="1.0" encoding="utf-8"?>
<ds:datastoreItem xmlns:ds="http://schemas.openxmlformats.org/officeDocument/2006/customXml" ds:itemID="{710A14B2-E4F0-4450-8ADC-F1AADAB192BF}"/>
</file>

<file path=customXml/itemProps3.xml><?xml version="1.0" encoding="utf-8"?>
<ds:datastoreItem xmlns:ds="http://schemas.openxmlformats.org/officeDocument/2006/customXml" ds:itemID="{E8B44AEC-7C1D-47B8-9FA3-16240D19CA4A}"/>
</file>

<file path=docProps/app.xml><?xml version="1.0" encoding="utf-8"?>
<Properties xmlns="http://schemas.openxmlformats.org/officeDocument/2006/extended-properties" xmlns:vt="http://schemas.openxmlformats.org/officeDocument/2006/docPropsVTypes">
  <Template>1_Infiniti-2019-NewLook-PCsOnly-WideFormat</Template>
  <TotalTime>1798</TotalTime>
  <Words>245</Words>
  <Application>Microsoft Office PowerPoint</Application>
  <PresentationFormat>Widescreen</PresentationFormat>
  <Paragraphs>70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1_Infiniti-2019-NewLook-PCsOnly-WideFormat</vt:lpstr>
      <vt:lpstr>1_PRESENTATIONLOAD</vt:lpstr>
      <vt:lpstr>MEMBER EXPERIENCE FORECASTING TOOL KICK OFF MEETING</vt:lpstr>
      <vt:lpstr>| AGENDA</vt:lpstr>
      <vt:lpstr>INTERVISION Team</vt:lpstr>
      <vt:lpstr>SCOPE Overview  </vt:lpstr>
      <vt:lpstr>Project schedule March 18, 2020 – July 24, 2020  </vt:lpstr>
      <vt:lpstr>NEXT STEPS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Intervision KickOff Meeting Deck</dc:title>
  <dc:subject/>
  <dc:creator>Harsha Gopianandan</dc:creator>
  <cp:keywords/>
  <dc:description/>
  <cp:lastModifiedBy>kwhite@infiniti-consulting.com</cp:lastModifiedBy>
  <cp:revision>94</cp:revision>
  <cp:lastPrinted>2019-10-04T18:05:27Z</cp:lastPrinted>
  <dcterms:created xsi:type="dcterms:W3CDTF">2019-10-02T08:04:36Z</dcterms:created>
  <dcterms:modified xsi:type="dcterms:W3CDTF">2020-03-23T18:27:32Z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0x010109001CF5894EA5B636498E80FB3F0A58741400BCD8F17BDE85CF4D8E31780226EC0442</vt:lpwstr>
  </property>
</Properties>
</file>